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7"/>
  </p:notesMasterIdLst>
  <p:sldIdLst>
    <p:sldId id="256" r:id="rId2"/>
    <p:sldId id="276" r:id="rId3"/>
    <p:sldId id="259" r:id="rId4"/>
    <p:sldId id="267" r:id="rId5"/>
    <p:sldId id="261" r:id="rId6"/>
    <p:sldId id="268" r:id="rId7"/>
    <p:sldId id="274" r:id="rId8"/>
    <p:sldId id="265" r:id="rId9"/>
    <p:sldId id="263" r:id="rId10"/>
    <p:sldId id="264" r:id="rId11"/>
    <p:sldId id="269" r:id="rId12"/>
    <p:sldId id="271" r:id="rId13"/>
    <p:sldId id="272" r:id="rId14"/>
    <p:sldId id="273" r:id="rId15"/>
    <p:sldId id="257" r:id="rId16"/>
  </p:sldIdLst>
  <p:sldSz cx="12192000" cy="6858000"/>
  <p:notesSz cx="6794500" cy="99314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4401" autoAdjust="0"/>
  </p:normalViewPr>
  <p:slideViewPr>
    <p:cSldViewPr snapToGrid="0">
      <p:cViewPr varScale="1">
        <p:scale>
          <a:sx n="74" d="100"/>
          <a:sy n="74" d="100"/>
        </p:scale>
        <p:origin x="93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veig Bjørkholt" userId="6a30c96b-42a6-42ea-b383-7ed36cd2845b" providerId="ADAL" clId="{4865E58F-443A-47A0-B037-DFF078FDEC70}"/>
    <pc:docChg chg="delSld">
      <pc:chgData name="Solveig Bjørkholt" userId="6a30c96b-42a6-42ea-b383-7ed36cd2845b" providerId="ADAL" clId="{4865E58F-443A-47A0-B037-DFF078FDEC70}" dt="2023-09-25T08:16:22.374" v="3" actId="47"/>
      <pc:docMkLst>
        <pc:docMk/>
      </pc:docMkLst>
      <pc:sldChg chg="del">
        <pc:chgData name="Solveig Bjørkholt" userId="6a30c96b-42a6-42ea-b383-7ed36cd2845b" providerId="ADAL" clId="{4865E58F-443A-47A0-B037-DFF078FDEC70}" dt="2023-09-25T08:16:20.477" v="2" actId="47"/>
        <pc:sldMkLst>
          <pc:docMk/>
          <pc:sldMk cId="1905118969" sldId="262"/>
        </pc:sldMkLst>
      </pc:sldChg>
      <pc:sldChg chg="del">
        <pc:chgData name="Solveig Bjørkholt" userId="6a30c96b-42a6-42ea-b383-7ed36cd2845b" providerId="ADAL" clId="{4865E58F-443A-47A0-B037-DFF078FDEC70}" dt="2023-09-25T08:16:13.659" v="0" actId="47"/>
        <pc:sldMkLst>
          <pc:docMk/>
          <pc:sldMk cId="2932790062" sldId="277"/>
        </pc:sldMkLst>
      </pc:sldChg>
      <pc:sldChg chg="del">
        <pc:chgData name="Solveig Bjørkholt" userId="6a30c96b-42a6-42ea-b383-7ed36cd2845b" providerId="ADAL" clId="{4865E58F-443A-47A0-B037-DFF078FDEC70}" dt="2023-09-25T08:16:15.472" v="1" actId="47"/>
        <pc:sldMkLst>
          <pc:docMk/>
          <pc:sldMk cId="3951771319" sldId="278"/>
        </pc:sldMkLst>
      </pc:sldChg>
      <pc:sldChg chg="del">
        <pc:chgData name="Solveig Bjørkholt" userId="6a30c96b-42a6-42ea-b383-7ed36cd2845b" providerId="ADAL" clId="{4865E58F-443A-47A0-B037-DFF078FDEC70}" dt="2023-09-25T08:16:22.374" v="3" actId="47"/>
        <pc:sldMkLst>
          <pc:docMk/>
          <pc:sldMk cId="839072709" sldId="279"/>
        </pc:sldMkLst>
      </pc:sldChg>
      <pc:sldMasterChg chg="delSldLayout">
        <pc:chgData name="Solveig Bjørkholt" userId="6a30c96b-42a6-42ea-b383-7ed36cd2845b" providerId="ADAL" clId="{4865E58F-443A-47A0-B037-DFF078FDEC70}" dt="2023-09-25T08:16:22.374" v="3" actId="47"/>
        <pc:sldMasterMkLst>
          <pc:docMk/>
          <pc:sldMasterMk cId="1312890810" sldId="2147483726"/>
        </pc:sldMasterMkLst>
        <pc:sldLayoutChg chg="del">
          <pc:chgData name="Solveig Bjørkholt" userId="6a30c96b-42a6-42ea-b383-7ed36cd2845b" providerId="ADAL" clId="{4865E58F-443A-47A0-B037-DFF078FDEC70}" dt="2023-09-25T08:16:13.659" v="0" actId="47"/>
          <pc:sldLayoutMkLst>
            <pc:docMk/>
            <pc:sldMasterMk cId="1312890810" sldId="2147483726"/>
            <pc:sldLayoutMk cId="2257470054" sldId="2147483729"/>
          </pc:sldLayoutMkLst>
        </pc:sldLayoutChg>
        <pc:sldLayoutChg chg="del">
          <pc:chgData name="Solveig Bjørkholt" userId="6a30c96b-42a6-42ea-b383-7ed36cd2845b" providerId="ADAL" clId="{4865E58F-443A-47A0-B037-DFF078FDEC70}" dt="2023-09-25T08:16:22.374" v="3" actId="47"/>
          <pc:sldLayoutMkLst>
            <pc:docMk/>
            <pc:sldMasterMk cId="1312890810" sldId="2147483726"/>
            <pc:sldLayoutMk cId="4237081459" sldId="2147483730"/>
          </pc:sldLayoutMkLst>
        </pc:sldLayoutChg>
        <pc:sldLayoutChg chg="del">
          <pc:chgData name="Solveig Bjørkholt" userId="6a30c96b-42a6-42ea-b383-7ed36cd2845b" providerId="ADAL" clId="{4865E58F-443A-47A0-B037-DFF078FDEC70}" dt="2023-09-25T08:16:20.477" v="2" actId="47"/>
          <pc:sldLayoutMkLst>
            <pc:docMk/>
            <pc:sldMasterMk cId="1312890810" sldId="2147483726"/>
            <pc:sldLayoutMk cId="4063856859" sldId="2147483731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31.27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7433,'5'-3,"0"0,0-1,0 0,0 0,-1 0,6-8,250-352,-74 99,-111 161,4 3,131-128,-98 128,4 4,177-113,204-85,-363 224,255-95,-130 74,404-131,-13-7,-15-39,-448 187,680-325,-188 12,-115 64,759-495,-981 588,165-121,-221 158,140-110,-272 191,337-195,499-288,-924 563,0 3,77-30,148-41,-282 105,21-7,0-1,51-27,43-29,-100 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33.45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0,'6'1,"0"0,0 0,-1 1,1-1,0 1,-1 0,0 1,1-1,-1 1,5 4,10 4,1016 559,817 419,-406-323,17-40,-1395-598,626 273,-23 45,-508-250,908 576,-491-266,227 164,-373-264,241 189,-365-238,297 251,-486-402,319 263,40-62,-40-31,-392-243,1-2,78 35,-110-58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37.68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7152,'1'1,"0"0,1 0,-1 0,0 0,0-1,0 1,1-1,-1 1,0-1,1 1,-1-1,1 0,-1 1,0-1,1 0,-1 0,1 0,-1 0,0 0,1-1,-1 1,1 0,1-1,33-16,-30 14,77-49,138-115,-117 85,140-101,277-156,-33 67,-406 230,1 3,2 4,172-46,-226 71,-2-1,51-27,-15 7,150-83,-126 64,83-64,-62 37,-46 39,2 2,2 3,1 3,1 3,118-29,-10-3,13-4,-125 44,-1-3,75-37,69-24,-57 34,169-80,-280 110,365-192,-286 137,293-192,42-53,-382 261,-2-3,73-81,-67 65,170-190,9-9,-183 208,2 4,103-67,184-83,1 9,-41 21,-149 81,237-190,-279 195,720-510,-685 492,119-78,-187 138,1 4,119-43,222-45,-344 111,184-82,-162 61,-65 30,0-3,52-33,-75 37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40.88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5998,'-1'97,"2"106,0-201,-1 1,0-1,0 1,1-1,0 0,-1 0,1 1,0-1,0 0,0 0,0 0,1 0,-1 0,0 0,1 0,0 0,-1-1,1 1,0 0,0-1,0 0,0 1,0-1,0 0,0 0,0 0,0 0,1 0,-1-1,0 1,4-1,7 2,0-1,1-1,-1 0,22-4,-28 4,145-24,-1-6,-1-6,274-106,-382 125,139-59,-156 63,-1 0,0-2,-2-1,1 0,21-22,51-57,177-161,-98 123,191-112,210-89,-246 148,150-94,-437 255,168-106,-178 108,185-122,-81 53,-18 10,138-97,-32 21,-35 45,39-25,-56 31,92-66,-84 40,81-68,-145 92,143-174,56-57,-270 300,1 2,2 3,1 1,2 3,1 2,65-27,48-20,197-122,-248 140,-76 41,62-40,-63 32,-1-2,2 2,0 2,1 1,1 2,54-18,603-160,-575 154,124-62,-10 3,-139 66,38-14,147-80,-24 12,-46 25,100-52,-192 91,-78 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42.51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1,'99'5,"195"35,-158-16,38 8,269 89,-432-118,0 0,0 1,0 0,-1 1,0 0,0 0,0 1,-1 0,1 1,-2 0,1 1,-1 0,0 0,0 0,-1 1,-1 0,9 14,18 50,-19-39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46.85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1,'7'1,"1"-1,-1 2,-1-1,1 1,0 1,0-1,11 7,7 2,290 120,98 38,-275-131,-96-29,81 29,584 196,-674-224,0 1,-1 2,-1 0,0 3,55 36,101 91,-60-32,160 179,-238-227,-41-50,1 0,0-1,1 0,0-1,1 0,0 0,1-1,0-1,16 10,277 133,-146-76,231 148,-193-98,-181-114,-1 1,22 23,22 18,230 153,-235-170,2-2,72 33,-113-61,1-1,0-1,0 0,1-1,-1-1,28 2,107-5,-3 1,-93 7,-1 3,0 3,65 24,-77-23,131 59,-68-26,-20-10,-3 4,91 61,139 127,-236-174,4-2,165 82,152 42,-242-105,-53-27,-3 4,112 76,-137-78,94 45,-55-33,76 66,27 0,269 171,-229-93,-195-150,-2 0,2-3,3-3,81 48,-83-63,24 12,-2 4,-1 3,99 83,260 234,-259-211,-66-55,-54-53,139 79,13 9,86 98,-135-102,262 223,-165-135,-156-136,3-5,233 129,-19-65,-173-81,111 59,-9 7,-228-118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1T14:51:50.64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2970 2242,'-5'-8,"0"-1,-1 1,0 0,-1 1,1-1,-1 1,-16-12,-63-36,40 27,-138-83,-67-46,229 144,-2 0,1 1,-1 2,-37-12,-27-11,-681-300,726 311,1-3,1-1,1-2,-37-34,-44-32,70 57,1-4,3-1,1-2,3-2,1-3,-37-55,-1-18,-96-198,147 261,-50-105,76 159,-1 0,0-1,0 1,0 1,0-1,-1 0,0 1,0 0,0 0,0 1,-1-1,1 1,-1 1,0-1,-7-2,-4-1,0 0,0 2,0 0,-21-3,35 7,1 0,0-1,-1 1,1 0,-1 0,1 0,0 0,-1 1,1-1,0 1,-1-1,1 1,0 0,0 0,0 0,0 0,-3 1,5-1,-1 0,0 1,0-1,1 0,-1 0,1 0,-1 0,1 0,-1 1,1-1,0 0,0 0,0 0,-1 1,1-1,0 0,0 1,1-1,-1 0,0 0,0 0,1 3,3 5,-1-1,1 1,1-1,0 0,0 0,0-1,8 9,27 27,1-1,2-2,54 38,155 93,15 11,-105-37,-34-28,1-7,149 118,-194-164,130 72,-143-97,-33-20,0 1,-2 2,0 2,61 54,1 16,77 81,-122-120,3-3,1-2,3-3,2-2,2-3,102 50,274 113,-318-156,216 56,-156-75,15 3,72 48,292 130,-507-185,-1 2,-1 3,82 63,-86-57,2-2,2-2,84 39,-75-47,247 93,155 14,-25-8,-252-70,111 36,391 178,-613-235,-2 3,-2 3,76 55,-122-75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2250D-5DDE-42C5-872B-FE72B49FBEFD}" type="datetimeFigureOut">
              <a:rPr lang="nb-NO" smtClean="0"/>
              <a:t>12.11.2024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79740-5935-4C79-A7B0-B363E1745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7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, men </a:t>
            </a:r>
            <a:r>
              <a:rPr lang="en-US" dirty="0" err="1"/>
              <a:t>tilnærming</a:t>
            </a:r>
            <a:r>
              <a:rPr lang="nb-NO" dirty="0"/>
              <a:t> / tankesett</a:t>
            </a:r>
          </a:p>
          <a:p>
            <a:r>
              <a:rPr lang="en-US" dirty="0"/>
              <a:t> - </a:t>
            </a:r>
            <a:r>
              <a:rPr lang="en-US" dirty="0" err="1"/>
              <a:t>Fokuserer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fleksibilitet</a:t>
            </a:r>
            <a:endParaRPr lang="en-US" dirty="0"/>
          </a:p>
          <a:p>
            <a:r>
              <a:rPr lang="en-US" dirty="0"/>
              <a:t> - Sist </a:t>
            </a: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oppskriftsaktig</a:t>
            </a:r>
            <a:r>
              <a:rPr lang="en-US" dirty="0"/>
              <a:t>: Har </a:t>
            </a:r>
            <a:r>
              <a:rPr lang="en-US" dirty="0" err="1"/>
              <a:t>denne</a:t>
            </a:r>
            <a:r>
              <a:rPr lang="en-US" dirty="0"/>
              <a:t> </a:t>
            </a:r>
            <a:r>
              <a:rPr lang="en-US" dirty="0" err="1"/>
              <a:t>gangen</a:t>
            </a:r>
            <a:r>
              <a:rPr lang="en-US" dirty="0"/>
              <a:t> </a:t>
            </a:r>
            <a:r>
              <a:rPr lang="en-US" dirty="0" err="1"/>
              <a:t>valgt</a:t>
            </a:r>
            <a:r>
              <a:rPr lang="en-US" dirty="0"/>
              <a:t> å </a:t>
            </a:r>
            <a:r>
              <a:rPr lang="en-US" dirty="0" err="1"/>
              <a:t>gjøre</a:t>
            </a:r>
            <a:r>
              <a:rPr lang="en-US" dirty="0"/>
              <a:t> det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åpent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79740-5935-4C79-A7B0-B363E1745F06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767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53CA8-974A-4301-A223-A02239DE9E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0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2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77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646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24620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1"/>
          <p:cNvSpPr>
            <a:spLocks noGrp="1"/>
          </p:cNvSpPr>
          <p:nvPr>
            <p:ph type="title"/>
          </p:nvPr>
        </p:nvSpPr>
        <p:spPr>
          <a:xfrm>
            <a:off x="489257" y="227477"/>
            <a:ext cx="10970906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0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1290638" y="6299831"/>
            <a:ext cx="8290684" cy="365125"/>
          </a:xfrm>
        </p:spPr>
        <p:txBody>
          <a:bodyPr/>
          <a:lstStyle/>
          <a:p>
            <a:r>
              <a:rPr lang="nb-NO"/>
              <a:t>Resultater | Service | Sikkerhet | Profesjonalitet | Fellesskap</a:t>
            </a:r>
            <a:endParaRPr lang="nb-NO" dirty="0"/>
          </a:p>
        </p:txBody>
      </p:sp>
      <p:sp>
        <p:nvSpPr>
          <p:cNvPr id="11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9846343" y="6304594"/>
            <a:ext cx="1614577" cy="365125"/>
          </a:xfrm>
        </p:spPr>
        <p:txBody>
          <a:bodyPr/>
          <a:lstStyle/>
          <a:p>
            <a:fld id="{DDB257CD-5494-489B-B3A7-C720AF158653}" type="datetime1">
              <a:rPr lang="nb-NO" smtClean="0"/>
              <a:t>12.11.2024</a:t>
            </a:fld>
            <a:endParaRPr lang="nb-NO" dirty="0"/>
          </a:p>
        </p:txBody>
      </p:sp>
      <p:sp>
        <p:nvSpPr>
          <p:cNvPr id="16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11555518" y="6304594"/>
            <a:ext cx="450010" cy="365125"/>
          </a:xfrm>
        </p:spPr>
        <p:txBody>
          <a:bodyPr/>
          <a:lstStyle/>
          <a:p>
            <a:fld id="{29E3B291-050D-4A82-B0A1-DB349FC6175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430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21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1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03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65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85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69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39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9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15" r:id="rId5"/>
    <p:sldLayoutId id="2147483720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.png"/><Relationship Id="rId3" Type="http://schemas.openxmlformats.org/officeDocument/2006/relationships/image" Target="../media/image18.jpeg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" Type="http://schemas.openxmlformats.org/officeDocument/2006/relationships/image" Target="../media/image17.jpe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82041-F590-4074-385C-1A8FD3E0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332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EFF66-D768-2A88-8758-923DCBEF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4092525" cy="279860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Ideathon</a:t>
            </a:r>
            <a:endParaRPr lang="nb-NO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56511-9D14-ECD8-F03E-2945860FC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3686187"/>
            <a:ext cx="4092525" cy="2292581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nb-NO" dirty="0">
                <a:solidFill>
                  <a:srgbClr val="FFFFFF"/>
                </a:solidFill>
              </a:rPr>
              <a:t>DAG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3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89C647-0B14-D3FB-1E6F-8CCC1FD7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953" y="611681"/>
            <a:ext cx="4723516" cy="258209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45ECA-9DC0-CD0E-D667-9109BC80D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04" y="536028"/>
            <a:ext cx="6130159" cy="3859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Utredningsinstruksen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nb-N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7F0A59-13A0-4E4C-10A5-20587210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74" y="2785482"/>
            <a:ext cx="2151992" cy="3536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6ABA91-CE6C-5DF5-5A7D-6747D0178BD4}"/>
              </a:ext>
            </a:extLst>
          </p:cNvPr>
          <p:cNvSpPr txBox="1"/>
          <p:nvPr/>
        </p:nvSpPr>
        <p:spPr>
          <a:xfrm>
            <a:off x="4975992" y="4962457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Samfunnsøkonomisk</a:t>
            </a:r>
            <a:r>
              <a:rPr lang="en-US" sz="2800" b="1" dirty="0"/>
              <a:t> </a:t>
            </a:r>
            <a:r>
              <a:rPr lang="en-US" sz="2800" b="1" dirty="0" err="1"/>
              <a:t>analyse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8664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C4D49-F7E8-DFE8-1307-6A53A71E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sz="2800" err="1"/>
              <a:t>Hvordan</a:t>
            </a:r>
            <a:r>
              <a:rPr lang="en-US" sz="2800"/>
              <a:t> ta </a:t>
            </a:r>
            <a:r>
              <a:rPr lang="en-US" sz="2800" err="1"/>
              <a:t>erfaringer</a:t>
            </a:r>
            <a:r>
              <a:rPr lang="en-US" sz="2800"/>
              <a:t> </a:t>
            </a:r>
            <a:r>
              <a:rPr lang="en-US" sz="2800" err="1"/>
              <a:t>fra</a:t>
            </a:r>
            <a:r>
              <a:rPr lang="en-US" sz="2800"/>
              <a:t> </a:t>
            </a:r>
            <a:r>
              <a:rPr lang="en-US" sz="2800" err="1"/>
              <a:t>ideathon</a:t>
            </a:r>
            <a:r>
              <a:rPr lang="en-US" sz="2800"/>
              <a:t> </a:t>
            </a:r>
            <a:r>
              <a:rPr lang="en-US" sz="2800" err="1"/>
              <a:t>videre</a:t>
            </a:r>
            <a:r>
              <a:rPr lang="en-US" sz="2800"/>
              <a:t> inn </a:t>
            </a:r>
            <a:r>
              <a:rPr lang="en-US" sz="2800" err="1"/>
              <a:t>i</a:t>
            </a:r>
            <a:r>
              <a:rPr lang="en-US" sz="2800"/>
              <a:t> </a:t>
            </a:r>
            <a:r>
              <a:rPr lang="en-US" sz="2800" err="1"/>
              <a:t>arbeidshverdagen</a:t>
            </a:r>
            <a:r>
              <a:rPr lang="en-US" sz="2800"/>
              <a:t>?</a:t>
            </a:r>
            <a:endParaRPr lang="nb-NO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CB4-951F-4213-D0E0-48A0A3911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000" dirty="0" err="1"/>
              <a:t>Åpen</a:t>
            </a:r>
            <a:r>
              <a:rPr lang="en-US" sz="2000" dirty="0"/>
              <a:t> </a:t>
            </a:r>
            <a:r>
              <a:rPr lang="en-US" sz="2000" dirty="0" err="1"/>
              <a:t>prosess</a:t>
            </a:r>
            <a:r>
              <a:rPr lang="en-US" sz="2000" dirty="0"/>
              <a:t> </a:t>
            </a:r>
            <a:r>
              <a:rPr lang="en-US" sz="2000" dirty="0" err="1"/>
              <a:t>før</a:t>
            </a:r>
            <a:r>
              <a:rPr lang="en-US" sz="2000" dirty="0"/>
              <a:t> man starter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løsning</a:t>
            </a:r>
            <a:r>
              <a:rPr lang="en-US" sz="2000" dirty="0"/>
              <a:t>, bade </a:t>
            </a:r>
            <a:r>
              <a:rPr lang="en-US" sz="2000" dirty="0" err="1"/>
              <a:t>individuelt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team</a:t>
            </a:r>
          </a:p>
          <a:p>
            <a:pPr marL="0" indent="0">
              <a:buNone/>
            </a:pPr>
            <a:endParaRPr lang="nb-NO" sz="2000" dirty="0"/>
          </a:p>
          <a:p>
            <a:pPr lvl="1"/>
            <a:r>
              <a:rPr lang="nb-NO" sz="1600" dirty="0"/>
              <a:t>Tydeliggjøre problemstillingen (forstå, bryte ned, kjenne på, omformulere, organisere, velge spørsmål)</a:t>
            </a:r>
          </a:p>
          <a:p>
            <a:endParaRPr lang="nb-NO" sz="2000" dirty="0"/>
          </a:p>
          <a:p>
            <a:pPr lvl="1"/>
            <a:r>
              <a:rPr lang="nb-NO" sz="1600" dirty="0"/>
              <a:t>Idégenerering (egne notater, drodle, favoritter, crazy 8s, ideforslag)</a:t>
            </a:r>
          </a:p>
          <a:p>
            <a:pPr lvl="1"/>
            <a:endParaRPr lang="nb-NO" sz="1600" dirty="0"/>
          </a:p>
          <a:p>
            <a:pPr lvl="1"/>
            <a:r>
              <a:rPr lang="nb-NO" sz="1600" dirty="0"/>
              <a:t>Illustrere idé (eventuelt lage en prototype)</a:t>
            </a:r>
          </a:p>
        </p:txBody>
      </p:sp>
    </p:spTree>
    <p:extLst>
      <p:ext uri="{BB962C8B-B14F-4D97-AF65-F5344CB8AC3E}">
        <p14:creationId xmlns:p14="http://schemas.microsoft.com/office/powerpoint/2010/main" val="171167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E13A-F267-ECDC-2FDB-C5F234FE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46" y="2632414"/>
            <a:ext cx="4777381" cy="261561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C4D49-F7E8-DFE8-1307-6A53A71E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sz="2800" err="1"/>
              <a:t>Hvordan</a:t>
            </a:r>
            <a:r>
              <a:rPr lang="en-US" sz="2800"/>
              <a:t> ta </a:t>
            </a:r>
            <a:r>
              <a:rPr lang="en-US" sz="2800" err="1"/>
              <a:t>erfaringer</a:t>
            </a:r>
            <a:r>
              <a:rPr lang="en-US" sz="2800"/>
              <a:t> </a:t>
            </a:r>
            <a:r>
              <a:rPr lang="en-US" sz="2800" err="1"/>
              <a:t>fra</a:t>
            </a:r>
            <a:r>
              <a:rPr lang="en-US" sz="2800"/>
              <a:t> </a:t>
            </a:r>
            <a:r>
              <a:rPr lang="en-US" sz="2800" err="1"/>
              <a:t>ideathon</a:t>
            </a:r>
            <a:r>
              <a:rPr lang="en-US" sz="2800"/>
              <a:t> </a:t>
            </a:r>
            <a:r>
              <a:rPr lang="en-US" sz="2800" err="1"/>
              <a:t>videre</a:t>
            </a:r>
            <a:r>
              <a:rPr lang="en-US" sz="2800"/>
              <a:t> inn </a:t>
            </a:r>
            <a:r>
              <a:rPr lang="en-US" sz="2800" err="1"/>
              <a:t>i</a:t>
            </a:r>
            <a:r>
              <a:rPr lang="en-US" sz="2800"/>
              <a:t> </a:t>
            </a:r>
            <a:r>
              <a:rPr lang="en-US" sz="2800" err="1"/>
              <a:t>arbeidshverdagen</a:t>
            </a:r>
            <a:r>
              <a:rPr lang="en-US" sz="2800"/>
              <a:t>?</a:t>
            </a:r>
            <a:endParaRPr lang="nb-NO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CB4-951F-4213-D0E0-48A0A3911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000" dirty="0" err="1"/>
              <a:t>Åpen</a:t>
            </a:r>
            <a:r>
              <a:rPr lang="en-US" sz="2000" dirty="0"/>
              <a:t> </a:t>
            </a:r>
            <a:r>
              <a:rPr lang="en-US" sz="2000" dirty="0" err="1"/>
              <a:t>prosess</a:t>
            </a:r>
            <a:r>
              <a:rPr lang="en-US" sz="2000" dirty="0"/>
              <a:t> </a:t>
            </a:r>
            <a:r>
              <a:rPr lang="en-US" sz="2000" dirty="0" err="1"/>
              <a:t>før</a:t>
            </a:r>
            <a:r>
              <a:rPr lang="en-US" sz="2000" dirty="0"/>
              <a:t> man starter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løsning</a:t>
            </a:r>
            <a:r>
              <a:rPr lang="en-US" sz="2000" dirty="0"/>
              <a:t>, bade </a:t>
            </a:r>
            <a:r>
              <a:rPr lang="en-US" sz="2000" dirty="0" err="1"/>
              <a:t>individuelt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team</a:t>
            </a:r>
          </a:p>
          <a:p>
            <a:pPr marL="0" indent="0">
              <a:buNone/>
            </a:pPr>
            <a:endParaRPr lang="nb-NO" sz="2000" dirty="0"/>
          </a:p>
          <a:p>
            <a:pPr lvl="1"/>
            <a:r>
              <a:rPr lang="nb-NO" sz="1600" dirty="0"/>
              <a:t>Tydeliggjøre problemstillingen (forstå, bryte ned, kjenne på, omformulere, organisere, velge spørsmål)</a:t>
            </a:r>
          </a:p>
          <a:p>
            <a:endParaRPr lang="nb-NO" sz="2000" dirty="0"/>
          </a:p>
          <a:p>
            <a:pPr lvl="1"/>
            <a:r>
              <a:rPr lang="nb-NO" sz="1600" dirty="0"/>
              <a:t>Idégenerering (egne notater, drodle, favoritter, crazy 8s, ideforslag)</a:t>
            </a:r>
            <a:endParaRPr lang="nb-NO" sz="2000" dirty="0"/>
          </a:p>
          <a:p>
            <a:pPr lvl="1"/>
            <a:endParaRPr lang="nb-NO" sz="2000" dirty="0"/>
          </a:p>
          <a:p>
            <a:pPr lvl="1"/>
            <a:r>
              <a:rPr lang="nb-NO" sz="1600" dirty="0"/>
              <a:t>Illustrere idé (eventuelt lage en prototype)</a:t>
            </a:r>
          </a:p>
          <a:p>
            <a:pPr lvl="1"/>
            <a:endParaRPr lang="nb-NO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CD6F85-6012-2778-6145-F8D29BC5B566}"/>
              </a:ext>
            </a:extLst>
          </p:cNvPr>
          <p:cNvSpPr/>
          <p:nvPr/>
        </p:nvSpPr>
        <p:spPr>
          <a:xfrm>
            <a:off x="6834352" y="3050628"/>
            <a:ext cx="3444765" cy="44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A96FF4-6F5D-3357-0E2E-6A38439D9B3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258910" y="3275287"/>
            <a:ext cx="575442" cy="670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4F58C75-B636-50DC-E64F-2DB9F903F904}"/>
              </a:ext>
            </a:extLst>
          </p:cNvPr>
          <p:cNvSpPr/>
          <p:nvPr/>
        </p:nvSpPr>
        <p:spPr>
          <a:xfrm>
            <a:off x="1103587" y="2782614"/>
            <a:ext cx="5155324" cy="12297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763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E13A-F267-ECDC-2FDB-C5F234FE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46" y="2632414"/>
            <a:ext cx="4777381" cy="261561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C4D49-F7E8-DFE8-1307-6A53A71E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sz="2800" err="1"/>
              <a:t>Hvordan</a:t>
            </a:r>
            <a:r>
              <a:rPr lang="en-US" sz="2800"/>
              <a:t> ta </a:t>
            </a:r>
            <a:r>
              <a:rPr lang="en-US" sz="2800" err="1"/>
              <a:t>erfaringer</a:t>
            </a:r>
            <a:r>
              <a:rPr lang="en-US" sz="2800"/>
              <a:t> </a:t>
            </a:r>
            <a:r>
              <a:rPr lang="en-US" sz="2800" err="1"/>
              <a:t>fra</a:t>
            </a:r>
            <a:r>
              <a:rPr lang="en-US" sz="2800"/>
              <a:t> </a:t>
            </a:r>
            <a:r>
              <a:rPr lang="en-US" sz="2800" err="1"/>
              <a:t>ideathon</a:t>
            </a:r>
            <a:r>
              <a:rPr lang="en-US" sz="2800"/>
              <a:t> </a:t>
            </a:r>
            <a:r>
              <a:rPr lang="en-US" sz="2800" err="1"/>
              <a:t>videre</a:t>
            </a:r>
            <a:r>
              <a:rPr lang="en-US" sz="2800"/>
              <a:t> inn </a:t>
            </a:r>
            <a:r>
              <a:rPr lang="en-US" sz="2800" err="1"/>
              <a:t>i</a:t>
            </a:r>
            <a:r>
              <a:rPr lang="en-US" sz="2800"/>
              <a:t> </a:t>
            </a:r>
            <a:r>
              <a:rPr lang="en-US" sz="2800" err="1"/>
              <a:t>arbeidshverdagen</a:t>
            </a:r>
            <a:r>
              <a:rPr lang="en-US" sz="2800"/>
              <a:t>?</a:t>
            </a:r>
            <a:endParaRPr lang="nb-NO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CB4-951F-4213-D0E0-48A0A3911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000" dirty="0" err="1"/>
              <a:t>Åpen</a:t>
            </a:r>
            <a:r>
              <a:rPr lang="en-US" sz="2000" dirty="0"/>
              <a:t> </a:t>
            </a:r>
            <a:r>
              <a:rPr lang="en-US" sz="2000" dirty="0" err="1"/>
              <a:t>prosess</a:t>
            </a:r>
            <a:r>
              <a:rPr lang="en-US" sz="2000" dirty="0"/>
              <a:t> </a:t>
            </a:r>
            <a:r>
              <a:rPr lang="en-US" sz="2000" dirty="0" err="1"/>
              <a:t>før</a:t>
            </a:r>
            <a:r>
              <a:rPr lang="en-US" sz="2000" dirty="0"/>
              <a:t> man starter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løsning</a:t>
            </a:r>
            <a:r>
              <a:rPr lang="en-US" sz="2000" dirty="0"/>
              <a:t>, bade </a:t>
            </a:r>
            <a:r>
              <a:rPr lang="en-US" sz="2000" dirty="0" err="1"/>
              <a:t>individuelt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team</a:t>
            </a:r>
          </a:p>
          <a:p>
            <a:pPr marL="0" indent="0">
              <a:buNone/>
            </a:pPr>
            <a:endParaRPr lang="nb-NO" sz="2000" dirty="0"/>
          </a:p>
          <a:p>
            <a:pPr lvl="1"/>
            <a:r>
              <a:rPr lang="nb-NO" sz="1600" dirty="0"/>
              <a:t>Tydeliggjøre problemstillingen (forstå, bryte ned, kjenne på, omformulere, organisere, velge spørsmål)</a:t>
            </a:r>
          </a:p>
          <a:p>
            <a:endParaRPr lang="nb-NO" sz="2000" dirty="0"/>
          </a:p>
          <a:p>
            <a:pPr lvl="1"/>
            <a:r>
              <a:rPr lang="nb-NO" sz="1600" dirty="0"/>
              <a:t>Idégenerering (egne notater, drodle, favoritter, crazy 8s, ideforslag)</a:t>
            </a:r>
            <a:endParaRPr lang="nb-NO" sz="2000" dirty="0"/>
          </a:p>
          <a:p>
            <a:pPr lvl="1"/>
            <a:endParaRPr lang="nb-NO" sz="2000" dirty="0"/>
          </a:p>
          <a:p>
            <a:pPr lvl="1"/>
            <a:r>
              <a:rPr lang="nb-NO" sz="1600" dirty="0"/>
              <a:t>Illustrere idé (eventuelt lage en prototype)</a:t>
            </a:r>
          </a:p>
          <a:p>
            <a:pPr lvl="1"/>
            <a:endParaRPr lang="nb-NO" sz="2000" dirty="0"/>
          </a:p>
          <a:p>
            <a:pPr marL="0" indent="0">
              <a:buNone/>
            </a:pPr>
            <a:endParaRPr lang="nb-NO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CD6F85-6012-2778-6145-F8D29BC5B566}"/>
              </a:ext>
            </a:extLst>
          </p:cNvPr>
          <p:cNvSpPr/>
          <p:nvPr/>
        </p:nvSpPr>
        <p:spPr>
          <a:xfrm>
            <a:off x="6636215" y="3337993"/>
            <a:ext cx="3444765" cy="44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A96FF4-6F5D-3357-0E2E-6A38439D9B3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979318" y="3562652"/>
            <a:ext cx="656897" cy="53576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4F58C75-B636-50DC-E64F-2DB9F903F904}"/>
              </a:ext>
            </a:extLst>
          </p:cNvPr>
          <p:cNvSpPr/>
          <p:nvPr/>
        </p:nvSpPr>
        <p:spPr>
          <a:xfrm>
            <a:off x="1161807" y="3808726"/>
            <a:ext cx="5155324" cy="12297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13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E13A-F267-ECDC-2FDB-C5F234FE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46" y="2632414"/>
            <a:ext cx="4777381" cy="261561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C4D49-F7E8-DFE8-1307-6A53A71E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sz="2800" err="1"/>
              <a:t>Hvordan</a:t>
            </a:r>
            <a:r>
              <a:rPr lang="en-US" sz="2800"/>
              <a:t> ta </a:t>
            </a:r>
            <a:r>
              <a:rPr lang="en-US" sz="2800" err="1"/>
              <a:t>erfaringer</a:t>
            </a:r>
            <a:r>
              <a:rPr lang="en-US" sz="2800"/>
              <a:t> </a:t>
            </a:r>
            <a:r>
              <a:rPr lang="en-US" sz="2800" err="1"/>
              <a:t>fra</a:t>
            </a:r>
            <a:r>
              <a:rPr lang="en-US" sz="2800"/>
              <a:t> </a:t>
            </a:r>
            <a:r>
              <a:rPr lang="en-US" sz="2800" err="1"/>
              <a:t>ideathon</a:t>
            </a:r>
            <a:r>
              <a:rPr lang="en-US" sz="2800"/>
              <a:t> </a:t>
            </a:r>
            <a:r>
              <a:rPr lang="en-US" sz="2800" err="1"/>
              <a:t>videre</a:t>
            </a:r>
            <a:r>
              <a:rPr lang="en-US" sz="2800"/>
              <a:t> inn </a:t>
            </a:r>
            <a:r>
              <a:rPr lang="en-US" sz="2800" err="1"/>
              <a:t>i</a:t>
            </a:r>
            <a:r>
              <a:rPr lang="en-US" sz="2800"/>
              <a:t> </a:t>
            </a:r>
            <a:r>
              <a:rPr lang="en-US" sz="2800" err="1"/>
              <a:t>arbeidshverdagen</a:t>
            </a:r>
            <a:r>
              <a:rPr lang="en-US" sz="2800"/>
              <a:t>?</a:t>
            </a:r>
            <a:endParaRPr lang="nb-NO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CB4-951F-4213-D0E0-48A0A3911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000" dirty="0" err="1"/>
              <a:t>Åpen</a:t>
            </a:r>
            <a:r>
              <a:rPr lang="en-US" sz="2000" dirty="0"/>
              <a:t> </a:t>
            </a:r>
            <a:r>
              <a:rPr lang="en-US" sz="2000" dirty="0" err="1"/>
              <a:t>prosess</a:t>
            </a:r>
            <a:r>
              <a:rPr lang="en-US" sz="2000" dirty="0"/>
              <a:t> </a:t>
            </a:r>
            <a:r>
              <a:rPr lang="en-US" sz="2000" dirty="0" err="1"/>
              <a:t>før</a:t>
            </a:r>
            <a:r>
              <a:rPr lang="en-US" sz="2000" dirty="0"/>
              <a:t> man starter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løsning</a:t>
            </a:r>
            <a:r>
              <a:rPr lang="en-US" sz="2000" dirty="0"/>
              <a:t>, bade </a:t>
            </a:r>
            <a:r>
              <a:rPr lang="en-US" sz="2000" dirty="0" err="1"/>
              <a:t>individuelt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team</a:t>
            </a:r>
          </a:p>
          <a:p>
            <a:pPr marL="0" indent="0">
              <a:buNone/>
            </a:pPr>
            <a:endParaRPr lang="nb-NO" sz="2000" dirty="0"/>
          </a:p>
          <a:p>
            <a:pPr lvl="1"/>
            <a:r>
              <a:rPr lang="nb-NO" sz="1600" dirty="0"/>
              <a:t>Tydeliggjøre problemstillingen (forstå, bryte ned, kjenne på, omformulere, organisere, velge spørsmål)</a:t>
            </a:r>
          </a:p>
          <a:p>
            <a:endParaRPr lang="nb-NO" sz="2000" dirty="0"/>
          </a:p>
          <a:p>
            <a:pPr lvl="1"/>
            <a:r>
              <a:rPr lang="nb-NO" sz="1600" dirty="0"/>
              <a:t>Idégenerering (egne notater, drodle, favoritter, crazy 8s, ideforslag)</a:t>
            </a:r>
            <a:endParaRPr lang="nb-NO" sz="2000" dirty="0"/>
          </a:p>
          <a:p>
            <a:pPr lvl="1"/>
            <a:endParaRPr lang="nb-NO" sz="2000" dirty="0"/>
          </a:p>
          <a:p>
            <a:pPr lvl="1"/>
            <a:r>
              <a:rPr lang="nb-NO" sz="1600" dirty="0"/>
              <a:t>Illustrere idé (eventuelt lage en prototype)</a:t>
            </a:r>
          </a:p>
          <a:p>
            <a:pPr lvl="1"/>
            <a:endParaRPr lang="nb-NO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07B5BC-3941-28B8-E930-E0835D0E2F0F}"/>
              </a:ext>
            </a:extLst>
          </p:cNvPr>
          <p:cNvSpPr/>
          <p:nvPr/>
        </p:nvSpPr>
        <p:spPr>
          <a:xfrm>
            <a:off x="6479628" y="3638059"/>
            <a:ext cx="5546834" cy="17773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545177-EB80-A587-A489-2D5DC83A1AFD}"/>
              </a:ext>
            </a:extLst>
          </p:cNvPr>
          <p:cNvSpPr/>
          <p:nvPr/>
        </p:nvSpPr>
        <p:spPr>
          <a:xfrm>
            <a:off x="1072055" y="4698125"/>
            <a:ext cx="4950373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0E0BC-C772-EDFC-491E-C1061998D56B}"/>
              </a:ext>
            </a:extLst>
          </p:cNvPr>
          <p:cNvCxnSpPr>
            <a:cxnSpLocks/>
          </p:cNvCxnSpPr>
          <p:nvPr/>
        </p:nvCxnSpPr>
        <p:spPr>
          <a:xfrm flipV="1">
            <a:off x="5959366" y="4698125"/>
            <a:ext cx="575441" cy="35472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29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6EE1F-5B22-330E-54FE-4CAB9169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Planen for i dag</a:t>
            </a:r>
            <a:endParaRPr lang="nb-NO">
              <a:solidFill>
                <a:srgbClr val="FFFFFF"/>
              </a:solidFill>
            </a:endParaRPr>
          </a:p>
        </p:txBody>
      </p:sp>
      <p:sp>
        <p:nvSpPr>
          <p:cNvPr id="17" name="Rectangle: Rounded Corners 13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C83EAA9-DADC-43F3-B261-AFCF6BC37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659746"/>
              </p:ext>
            </p:extLst>
          </p:nvPr>
        </p:nvGraphicFramePr>
        <p:xfrm>
          <a:off x="1610955" y="1800911"/>
          <a:ext cx="8970090" cy="4351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9939">
                  <a:extLst>
                    <a:ext uri="{9D8B030D-6E8A-4147-A177-3AD203B41FA5}">
                      <a16:colId xmlns:a16="http://schemas.microsoft.com/office/drawing/2014/main" val="1810133871"/>
                    </a:ext>
                  </a:extLst>
                </a:gridCol>
                <a:gridCol w="3732494">
                  <a:extLst>
                    <a:ext uri="{9D8B030D-6E8A-4147-A177-3AD203B41FA5}">
                      <a16:colId xmlns:a16="http://schemas.microsoft.com/office/drawing/2014/main" val="227907759"/>
                    </a:ext>
                  </a:extLst>
                </a:gridCol>
                <a:gridCol w="2297657">
                  <a:extLst>
                    <a:ext uri="{9D8B030D-6E8A-4147-A177-3AD203B41FA5}">
                      <a16:colId xmlns:a16="http://schemas.microsoft.com/office/drawing/2014/main" val="1441895932"/>
                    </a:ext>
                  </a:extLst>
                </a:gridCol>
              </a:tblGrid>
              <a:tr h="306734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Tid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Program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Møtetype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1009771986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11:00 – 11:45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Foredrag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auditoriet</a:t>
                      </a:r>
                      <a:endParaRPr lang="nb-NO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Felles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3240981321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11:45 – 12:00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PAUSE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3031032159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12:00 – 12:30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Velge ide å bygge videre på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Gruppe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3628403962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12:30 – 13:15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Bygge en illustrasjon av ideen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Gruppe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2715499732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13:15 – 13:30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PAUSE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470351744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13:30 – 14:15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Lage presentasjon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Gruppe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3601808443"/>
                  </a:ext>
                </a:extLst>
              </a:tr>
              <a:tr h="306734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14:15 – 14:30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Prøvepresentasjon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Gruppe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1022248461"/>
                  </a:ext>
                </a:extLst>
              </a:tr>
              <a:tr h="841735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14:30 – 14:45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700">
                          <a:effectLst/>
                        </a:rPr>
                        <a:t>PAUSE og møte de andre gruppene som har samme problemstilling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4260815919"/>
                  </a:ext>
                </a:extLst>
              </a:tr>
              <a:tr h="1055735"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14:45 – 15:30 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>
                          <a:effectLst/>
                        </a:rPr>
                        <a:t>Presentere for andre grupper med samme problemstilling og velge hvilken idé dere ønsker å fremheve</a:t>
                      </a:r>
                      <a:endParaRPr lang="nb-NO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</a:rPr>
                        <a:t>Grupper med samme problemstilling</a:t>
                      </a:r>
                      <a:endParaRPr lang="nb-NO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000" marR="107000" marT="0" marB="0"/>
                </a:tc>
                <a:extLst>
                  <a:ext uri="{0D108BD9-81ED-4DB2-BD59-A6C34878D82A}">
                    <a16:rowId xmlns:a16="http://schemas.microsoft.com/office/drawing/2014/main" val="159289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45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>
            <a:extLst>
              <a:ext uri="{FF2B5EF4-FFF2-40B4-BE49-F238E27FC236}">
                <a16:creationId xmlns:a16="http://schemas.microsoft.com/office/drawing/2014/main" id="{9F44EA0C-3F4B-2DDC-06B2-DCC08BAC28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  <a:p>
            <a:pPr algn="ctr"/>
            <a:endParaRPr lang="nb-NO" dirty="0"/>
          </a:p>
        </p:txBody>
      </p:sp>
      <p:pic>
        <p:nvPicPr>
          <p:cNvPr id="8" name="Bilde 7" descr="Et bilde som inneholder tekst&#10;&#10;Automatisk generert beskrivelse">
            <a:extLst>
              <a:ext uri="{FF2B5EF4-FFF2-40B4-BE49-F238E27FC236}">
                <a16:creationId xmlns:a16="http://schemas.microsoft.com/office/drawing/2014/main" id="{90A23CA8-FEE6-4544-9374-32D16FC9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93" y="5276136"/>
            <a:ext cx="2777828" cy="1524754"/>
          </a:xfrm>
          <a:prstGeom prst="rect">
            <a:avLst/>
          </a:prstGeom>
        </p:spPr>
      </p:pic>
      <p:pic>
        <p:nvPicPr>
          <p:cNvPr id="16" name="Bilde 15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DD1A3180-E271-A87B-7096-F2B6967F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84648"/>
            <a:ext cx="2312454" cy="1540921"/>
          </a:xfrm>
          <a:prstGeom prst="rect">
            <a:avLst/>
          </a:prstGeom>
        </p:spPr>
      </p:pic>
      <p:pic>
        <p:nvPicPr>
          <p:cNvPr id="18" name="Bilde 17" descr="Et bilde som inneholder tekst&#10;&#10;Automatisk generert beskrivelse">
            <a:extLst>
              <a:ext uri="{FF2B5EF4-FFF2-40B4-BE49-F238E27FC236}">
                <a16:creationId xmlns:a16="http://schemas.microsoft.com/office/drawing/2014/main" id="{68073F00-A3F9-4B69-183D-BD9DAECB4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11989" y="-440325"/>
            <a:ext cx="2766907" cy="3761778"/>
          </a:xfrm>
          <a:prstGeom prst="rect">
            <a:avLst/>
          </a:prstGeom>
        </p:spPr>
      </p:pic>
      <p:pic>
        <p:nvPicPr>
          <p:cNvPr id="20" name="Bilde 19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4149FF03-224F-F789-ED19-073A7BC5D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87238" y="-523832"/>
            <a:ext cx="1430724" cy="2666734"/>
          </a:xfrm>
          <a:prstGeom prst="rect">
            <a:avLst/>
          </a:prstGeom>
        </p:spPr>
      </p:pic>
      <p:pic>
        <p:nvPicPr>
          <p:cNvPr id="22" name="Bilde 21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F8A6AD5C-0313-76A6-C27B-F395A9553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7764" y="4694331"/>
            <a:ext cx="1968369" cy="2244749"/>
          </a:xfrm>
          <a:prstGeom prst="rect">
            <a:avLst/>
          </a:prstGeom>
        </p:spPr>
      </p:pic>
      <p:pic>
        <p:nvPicPr>
          <p:cNvPr id="24" name="Bilde 23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270043E1-B650-DD20-0F3A-694F0518FF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858" y="3074557"/>
            <a:ext cx="1850096" cy="2495885"/>
          </a:xfrm>
          <a:prstGeom prst="rect">
            <a:avLst/>
          </a:prstGeom>
        </p:spPr>
      </p:pic>
      <p:pic>
        <p:nvPicPr>
          <p:cNvPr id="26" name="Bilde 25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E7D6C7E6-ACD8-CD47-73DE-1D326B0F77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5435" y="2184084"/>
            <a:ext cx="1851193" cy="3133970"/>
          </a:xfrm>
          <a:prstGeom prst="rect">
            <a:avLst/>
          </a:prstGeom>
        </p:spPr>
      </p:pic>
      <p:pic>
        <p:nvPicPr>
          <p:cNvPr id="28" name="Bilde 27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14F43CC3-13B5-B5A2-1B01-F9BB5A87C7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7" y="1872250"/>
            <a:ext cx="1942930" cy="2539081"/>
          </a:xfrm>
          <a:prstGeom prst="rect">
            <a:avLst/>
          </a:prstGeom>
        </p:spPr>
      </p:pic>
      <p:pic>
        <p:nvPicPr>
          <p:cNvPr id="4" name="Bilde 3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CC8B0870-3342-F8C3-FBA4-B0CBBFF307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" y="4602574"/>
            <a:ext cx="3632283" cy="2229651"/>
          </a:xfrm>
          <a:prstGeom prst="rect">
            <a:avLst/>
          </a:prstGeom>
        </p:spPr>
      </p:pic>
      <p:pic>
        <p:nvPicPr>
          <p:cNvPr id="6" name="Bilde 5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345E0E0B-FCD4-6936-48AD-12187F57DC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576" y="1524897"/>
            <a:ext cx="1778426" cy="1845987"/>
          </a:xfrm>
          <a:prstGeom prst="rect">
            <a:avLst/>
          </a:prstGeom>
        </p:spPr>
      </p:pic>
      <p:pic>
        <p:nvPicPr>
          <p:cNvPr id="14" name="Bilde 13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5CA6FA23-6DB6-8FFA-7F25-DA8BB07F75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64799" y="-388743"/>
            <a:ext cx="1352937" cy="2232183"/>
          </a:xfrm>
          <a:prstGeom prst="rect">
            <a:avLst/>
          </a:prstGeom>
        </p:spPr>
      </p:pic>
      <p:pic>
        <p:nvPicPr>
          <p:cNvPr id="12" name="Bilde 11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E1844C9C-FA49-2D2E-3E41-6D0DE1F070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06793" y="1242845"/>
            <a:ext cx="2066392" cy="2720147"/>
          </a:xfrm>
          <a:prstGeom prst="rect">
            <a:avLst/>
          </a:prstGeom>
        </p:spPr>
      </p:pic>
      <p:pic>
        <p:nvPicPr>
          <p:cNvPr id="10" name="Bilde 9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DD380E3F-46C3-DA41-3BEA-ED2B43396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5" y="3751069"/>
            <a:ext cx="1623944" cy="27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5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4E1AB-69B4-F28D-8DBF-2C2860BD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3700"/>
              <a:t>Hvorfor ideathon?</a:t>
            </a:r>
            <a:endParaRPr lang="nb-NO" sz="3700" dirty="0"/>
          </a:p>
        </p:txBody>
      </p:sp>
      <p:pic>
        <p:nvPicPr>
          <p:cNvPr id="2050" name="Picture 2" descr="Why Agile is Superior to the Bureaucratic Mess called 'Waterfall'">
            <a:extLst>
              <a:ext uri="{FF2B5EF4-FFF2-40B4-BE49-F238E27FC236}">
                <a16:creationId xmlns:a16="http://schemas.microsoft.com/office/drawing/2014/main" id="{728E8763-A00D-B0BD-6DAC-9C19BDBD0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1910503"/>
            <a:ext cx="5440195" cy="292410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Arc 205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ED28-F8AB-BE17-4D75-F852C68BC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tilnæringsmåte</a:t>
            </a:r>
            <a:r>
              <a:rPr lang="en-US" sz="2400" dirty="0"/>
              <a:t> for å </a:t>
            </a:r>
            <a:r>
              <a:rPr lang="en-US" sz="2400" dirty="0" err="1"/>
              <a:t>fremme</a:t>
            </a:r>
            <a:r>
              <a:rPr lang="en-US" sz="2400" dirty="0"/>
              <a:t> </a:t>
            </a:r>
            <a:r>
              <a:rPr lang="en-US" sz="2400" b="1" dirty="0" err="1"/>
              <a:t>fleksibilitet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Et </a:t>
            </a:r>
            <a:r>
              <a:rPr lang="en-US" sz="2400" dirty="0" err="1"/>
              <a:t>rammeverk</a:t>
            </a:r>
            <a:r>
              <a:rPr lang="en-US" sz="2400" dirty="0"/>
              <a:t> for å </a:t>
            </a:r>
            <a:r>
              <a:rPr lang="en-US" sz="2400" dirty="0" err="1"/>
              <a:t>tenke</a:t>
            </a:r>
            <a:r>
              <a:rPr lang="en-US" sz="2400" dirty="0"/>
              <a:t> </a:t>
            </a:r>
            <a:r>
              <a:rPr lang="en-US" sz="2400" b="1" dirty="0" err="1"/>
              <a:t>nytt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b="1" dirty="0" err="1"/>
              <a:t>annerledes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måte</a:t>
            </a:r>
            <a:r>
              <a:rPr lang="en-US" sz="2400" dirty="0"/>
              <a:t> å </a:t>
            </a:r>
            <a:r>
              <a:rPr lang="en-US" sz="2400" dirty="0" err="1"/>
              <a:t>angripe</a:t>
            </a:r>
            <a:r>
              <a:rPr lang="en-US" sz="2400" dirty="0"/>
              <a:t> et </a:t>
            </a:r>
            <a:r>
              <a:rPr lang="en-US" sz="2400" b="1" dirty="0" err="1"/>
              <a:t>komplekst</a:t>
            </a:r>
            <a:r>
              <a:rPr lang="en-US" sz="2400" b="1" dirty="0"/>
              <a:t> problem </a:t>
            </a:r>
            <a:r>
              <a:rPr lang="en-US" sz="2400" dirty="0" err="1"/>
              <a:t>på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demonstrasjon</a:t>
            </a:r>
            <a:r>
              <a:rPr lang="en-US" sz="2400" dirty="0"/>
              <a:t> av </a:t>
            </a:r>
            <a:r>
              <a:rPr lang="en-US" sz="2400" dirty="0" err="1"/>
              <a:t>hvordan</a:t>
            </a:r>
            <a:r>
              <a:rPr lang="en-US" sz="2400" dirty="0"/>
              <a:t> man </a:t>
            </a:r>
            <a:r>
              <a:rPr lang="en-US" sz="2400" dirty="0" err="1"/>
              <a:t>kan</a:t>
            </a:r>
            <a:r>
              <a:rPr lang="en-US" sz="2400" dirty="0"/>
              <a:t> </a:t>
            </a:r>
            <a:r>
              <a:rPr lang="en-US" sz="2400" dirty="0" err="1"/>
              <a:t>dra</a:t>
            </a:r>
            <a:r>
              <a:rPr lang="en-US" sz="2400" dirty="0"/>
              <a:t> </a:t>
            </a:r>
            <a:r>
              <a:rPr lang="en-US" sz="2400" dirty="0" err="1"/>
              <a:t>nytte</a:t>
            </a:r>
            <a:r>
              <a:rPr lang="en-US" sz="2400" dirty="0"/>
              <a:t> av </a:t>
            </a:r>
            <a:r>
              <a:rPr lang="en-US" sz="2400" b="1" dirty="0" err="1"/>
              <a:t>tverrfaglige</a:t>
            </a:r>
            <a:r>
              <a:rPr lang="en-US" sz="2400" b="1" dirty="0"/>
              <a:t> </a:t>
            </a:r>
            <a:r>
              <a:rPr lang="en-US" sz="2400" b="1" dirty="0" err="1"/>
              <a:t>grupper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527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8060C-55ED-792A-37D2-31A40030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Overordnet</a:t>
            </a:r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strategi for </a:t>
            </a:r>
            <a:r>
              <a:rPr lang="en-US" sz="29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departementsfellesskapet</a:t>
            </a:r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2021–2025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307F1-7E69-84C3-614F-8B55DC916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0462" y="669394"/>
            <a:ext cx="4815911" cy="550390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507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 With Roots Icon bilder – Bla gjennom 83,933 arkivbilder, vektorer og  videoer | Adobe Stock">
            <a:extLst>
              <a:ext uri="{FF2B5EF4-FFF2-40B4-BE49-F238E27FC236}">
                <a16:creationId xmlns:a16="http://schemas.microsoft.com/office/drawing/2014/main" id="{B803FE98-ADCB-ADA7-4913-889BD23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46" y="1278778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2B871-6FF9-798A-5589-46AAE0CD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ideathon</a:t>
            </a:r>
            <a:r>
              <a:rPr lang="en-US" dirty="0"/>
              <a:t>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FADA-7F92-90E6-9129-B76520FED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komme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ovenfra</a:t>
            </a:r>
            <a:r>
              <a:rPr lang="en-US" dirty="0"/>
              <a:t> </a:t>
            </a:r>
            <a:r>
              <a:rPr lang="en-US" dirty="0" err="1"/>
              <a:t>nedenfra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nedenfra</a:t>
            </a:r>
            <a:r>
              <a:rPr lang="en-US" dirty="0"/>
              <a:t>: </a:t>
            </a:r>
            <a:r>
              <a:rPr lang="en-US" dirty="0" err="1"/>
              <a:t>Grasrotinnovasjon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4725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 With Roots Icon bilder – Bla gjennom 83,933 arkivbilder, vektorer og  videoer | Adobe Stock">
            <a:extLst>
              <a:ext uri="{FF2B5EF4-FFF2-40B4-BE49-F238E27FC236}">
                <a16:creationId xmlns:a16="http://schemas.microsoft.com/office/drawing/2014/main" id="{B803FE98-ADCB-ADA7-4913-889BD23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46" y="1278778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2B871-6FF9-798A-5589-46AAE0CD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ideathon</a:t>
            </a:r>
            <a:r>
              <a:rPr lang="en-US" dirty="0"/>
              <a:t>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FADA-7F92-90E6-9129-B76520FED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komme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ovenfra</a:t>
            </a:r>
            <a:r>
              <a:rPr lang="en-US" dirty="0"/>
              <a:t> </a:t>
            </a:r>
            <a:r>
              <a:rPr lang="en-US" dirty="0" err="1"/>
              <a:t>nedenfra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nedenfra</a:t>
            </a:r>
            <a:r>
              <a:rPr lang="en-US" dirty="0"/>
              <a:t>: </a:t>
            </a:r>
            <a:r>
              <a:rPr lang="en-US" dirty="0" err="1"/>
              <a:t>Grasrotinnovasjon</a:t>
            </a:r>
            <a:endParaRPr lang="nb-NO" dirty="0"/>
          </a:p>
        </p:txBody>
      </p:sp>
      <p:pic>
        <p:nvPicPr>
          <p:cNvPr id="3074" name="Picture 2" descr="Bureaucrat Humor | International Liberty">
            <a:extLst>
              <a:ext uri="{FF2B5EF4-FFF2-40B4-BE49-F238E27FC236}">
                <a16:creationId xmlns:a16="http://schemas.microsoft.com/office/drawing/2014/main" id="{6EF1F779-1402-93DB-ECB8-543C74ABE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642" y="3561267"/>
            <a:ext cx="4282715" cy="30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68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 With Roots Icon bilder – Bla gjennom 83,933 arkivbilder, vektorer og  videoer | Adobe Stock">
            <a:extLst>
              <a:ext uri="{FF2B5EF4-FFF2-40B4-BE49-F238E27FC236}">
                <a16:creationId xmlns:a16="http://schemas.microsoft.com/office/drawing/2014/main" id="{B803FE98-ADCB-ADA7-4913-889BD23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46" y="1278778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2B871-6FF9-798A-5589-46AAE0CD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ideathon</a:t>
            </a:r>
            <a:r>
              <a:rPr lang="en-US" dirty="0"/>
              <a:t>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FADA-7F92-90E6-9129-B76520FED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komme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ovenfra</a:t>
            </a:r>
            <a:r>
              <a:rPr lang="en-US" dirty="0"/>
              <a:t> </a:t>
            </a:r>
            <a:r>
              <a:rPr lang="en-US" dirty="0" err="1"/>
              <a:t>nedenfra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nedenfra</a:t>
            </a:r>
            <a:r>
              <a:rPr lang="en-US" dirty="0"/>
              <a:t>: </a:t>
            </a:r>
            <a:r>
              <a:rPr lang="en-US" dirty="0" err="1"/>
              <a:t>Grasrotinnovasjon</a:t>
            </a:r>
            <a:endParaRPr lang="nb-NO" dirty="0"/>
          </a:p>
        </p:txBody>
      </p:sp>
      <p:pic>
        <p:nvPicPr>
          <p:cNvPr id="3074" name="Picture 2" descr="Bureaucrat Humor | International Liberty">
            <a:extLst>
              <a:ext uri="{FF2B5EF4-FFF2-40B4-BE49-F238E27FC236}">
                <a16:creationId xmlns:a16="http://schemas.microsoft.com/office/drawing/2014/main" id="{6EF1F779-1402-93DB-ECB8-543C74ABE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642" y="3561267"/>
            <a:ext cx="4282715" cy="30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584166-E040-2D11-4756-6AA61096E4A0}"/>
                  </a:ext>
                </a:extLst>
              </p14:cNvPr>
              <p14:cNvContentPartPr/>
              <p14:nvPr/>
            </p14:nvContentPartPr>
            <p14:xfrm>
              <a:off x="3657612" y="3834596"/>
              <a:ext cx="4420080" cy="2676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584166-E040-2D11-4756-6AA61096E4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3612" y="3726956"/>
                <a:ext cx="4527720" cy="28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86AC74-8F2A-5619-EFA7-A5BC0490D05C}"/>
                  </a:ext>
                </a:extLst>
              </p14:cNvPr>
              <p14:cNvContentPartPr/>
              <p14:nvPr/>
            </p14:nvContentPartPr>
            <p14:xfrm>
              <a:off x="3838692" y="3578276"/>
              <a:ext cx="4934520" cy="290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86AC74-8F2A-5619-EFA7-A5BC0490D0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4692" y="3470276"/>
                <a:ext cx="5042160" cy="31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E8215B-1B41-6393-1852-9B7B50E2802E}"/>
                  </a:ext>
                </a:extLst>
              </p14:cNvPr>
              <p14:cNvContentPartPr/>
              <p14:nvPr/>
            </p14:nvContentPartPr>
            <p14:xfrm>
              <a:off x="3759492" y="3935756"/>
              <a:ext cx="4379040" cy="257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E8215B-1B41-6393-1852-9B7B50E280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5492" y="3827756"/>
                <a:ext cx="4486680" cy="27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498917-BDB2-3D78-FB25-F9FA67D91F01}"/>
                  </a:ext>
                </a:extLst>
              </p14:cNvPr>
              <p14:cNvContentPartPr/>
              <p14:nvPr/>
            </p14:nvContentPartPr>
            <p14:xfrm>
              <a:off x="4295172" y="3713276"/>
              <a:ext cx="4026960" cy="228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498917-BDB2-3D78-FB25-F9FA67D91F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1532" y="3605636"/>
                <a:ext cx="4134600" cy="25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237550-1AC2-A56A-EB48-6109862AF0D7}"/>
                  </a:ext>
                </a:extLst>
              </p14:cNvPr>
              <p14:cNvContentPartPr/>
              <p14:nvPr/>
            </p14:nvContentPartPr>
            <p14:xfrm>
              <a:off x="3759492" y="3688436"/>
              <a:ext cx="491760" cy="164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237550-1AC2-A56A-EB48-6109862AF0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05492" y="3580796"/>
                <a:ext cx="5994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8A1621-F8D0-2F57-95AD-79446B22A0D3}"/>
                  </a:ext>
                </a:extLst>
              </p14:cNvPr>
              <p14:cNvContentPartPr/>
              <p14:nvPr/>
            </p14:nvContentPartPr>
            <p14:xfrm>
              <a:off x="3783252" y="3727676"/>
              <a:ext cx="5022720" cy="2962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8A1621-F8D0-2F57-95AD-79446B22A0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29252" y="3620036"/>
                <a:ext cx="5130360" cy="31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360D2E-8274-B0E5-2874-F8597B8F2767}"/>
                  </a:ext>
                </a:extLst>
              </p14:cNvPr>
              <p14:cNvContentPartPr/>
              <p14:nvPr/>
            </p14:nvContentPartPr>
            <p14:xfrm>
              <a:off x="3865332" y="3662119"/>
              <a:ext cx="3027240" cy="1593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360D2E-8274-B0E5-2874-F8597B8F276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1332" y="3554479"/>
                <a:ext cx="3134880" cy="18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65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lant With Roots Icon bilder – Bla gjennom 83,933 arkivbilder, vektorer og  videoer | Adobe Stock">
            <a:extLst>
              <a:ext uri="{FF2B5EF4-FFF2-40B4-BE49-F238E27FC236}">
                <a16:creationId xmlns:a16="http://schemas.microsoft.com/office/drawing/2014/main" id="{B803FE98-ADCB-ADA7-4913-889BD23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46" y="1278778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2B871-6FF9-798A-5589-46AAE0CD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ideathon</a:t>
            </a:r>
            <a:r>
              <a:rPr lang="en-US" dirty="0"/>
              <a:t>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FADA-7F92-90E6-9129-B76520FED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komme</a:t>
            </a:r>
            <a:r>
              <a:rPr lang="en-US" dirty="0"/>
              <a:t> bade </a:t>
            </a:r>
            <a:r>
              <a:rPr lang="en-US" dirty="0" err="1"/>
              <a:t>ovenfra</a:t>
            </a:r>
            <a:r>
              <a:rPr lang="en-US" dirty="0"/>
              <a:t> </a:t>
            </a:r>
            <a:r>
              <a:rPr lang="en-US" dirty="0" err="1"/>
              <a:t>nedenfra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nedenfra</a:t>
            </a:r>
            <a:r>
              <a:rPr lang="en-US" dirty="0"/>
              <a:t>: </a:t>
            </a:r>
            <a:r>
              <a:rPr lang="en-US" dirty="0" err="1"/>
              <a:t>Grasrotinnovasjon</a:t>
            </a:r>
            <a:endParaRPr lang="nb-NO" dirty="0"/>
          </a:p>
        </p:txBody>
      </p:sp>
      <p:pic>
        <p:nvPicPr>
          <p:cNvPr id="3078" name="Picture 6" descr="A Corona-push to future-proof your organization">
            <a:extLst>
              <a:ext uri="{FF2B5EF4-FFF2-40B4-BE49-F238E27FC236}">
                <a16:creationId xmlns:a16="http://schemas.microsoft.com/office/drawing/2014/main" id="{69D45BDA-8EB7-16A0-8913-5DA9FA1CF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157" y="3596658"/>
            <a:ext cx="5423489" cy="305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12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C969-FB01-4E63-894B-83A56B6F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</p:spPr>
        <p:txBody>
          <a:bodyPr/>
          <a:lstStyle/>
          <a:p>
            <a:r>
              <a:rPr lang="en-US" dirty="0" err="1"/>
              <a:t>Styrker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endring</a:t>
            </a:r>
            <a:r>
              <a:rPr lang="en-US" dirty="0"/>
              <a:t> </a:t>
            </a:r>
            <a:r>
              <a:rPr lang="en-US" dirty="0" err="1"/>
              <a:t>nedenfra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724A-A720-4C49-9C49-690E522292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5"/>
            <a:ext cx="9651619" cy="45208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b-NO" dirty="0"/>
          </a:p>
          <a:p>
            <a:r>
              <a:rPr lang="nb-NO" dirty="0"/>
              <a:t>Se utfordringer</a:t>
            </a:r>
          </a:p>
          <a:p>
            <a:endParaRPr lang="nb-NO" dirty="0"/>
          </a:p>
          <a:p>
            <a:r>
              <a:rPr lang="nb-NO" dirty="0"/>
              <a:t>Tenke annerledes / nytt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Sette seg inn i problemet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1034" name="Picture 10" descr="Two Worker Take A Discussion Continuous Line Drawing Office Concept Vector  Illustration Minimalist Design, People, Doodle, Laptop Computer PNG and  Vector with Transparent Background for Free Download">
            <a:extLst>
              <a:ext uri="{FF2B5EF4-FFF2-40B4-BE49-F238E27FC236}">
                <a16:creationId xmlns:a16="http://schemas.microsoft.com/office/drawing/2014/main" id="{7F1ABD90-D1A4-4E33-938A-42D7FA8B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65" y="2470314"/>
            <a:ext cx="1699939" cy="169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draw shoes step by step | Adobe">
            <a:extLst>
              <a:ext uri="{FF2B5EF4-FFF2-40B4-BE49-F238E27FC236}">
                <a16:creationId xmlns:a16="http://schemas.microsoft.com/office/drawing/2014/main" id="{015ED10D-693A-4D46-B334-64288F67E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98" y="3929876"/>
            <a:ext cx="2524263" cy="122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rawing of a pair of glasses&#10;&#10;Description automatically generated with low confidence">
            <a:extLst>
              <a:ext uri="{FF2B5EF4-FFF2-40B4-BE49-F238E27FC236}">
                <a16:creationId xmlns:a16="http://schemas.microsoft.com/office/drawing/2014/main" id="{E190DB60-A890-7E10-24C3-BF50D8ED33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 r="-3" b="5968"/>
          <a:stretch/>
        </p:blipFill>
        <p:spPr>
          <a:xfrm>
            <a:off x="4524935" y="2068937"/>
            <a:ext cx="1637560" cy="8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3695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502</Words>
  <Application>Microsoft Office PowerPoint</Application>
  <PresentationFormat>Widescreen</PresentationFormat>
  <Paragraphs>125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Aharoni</vt:lpstr>
      <vt:lpstr>Arial</vt:lpstr>
      <vt:lpstr>Avenir Next LT Pro</vt:lpstr>
      <vt:lpstr>Calibri</vt:lpstr>
      <vt:lpstr>ShapesVTI</vt:lpstr>
      <vt:lpstr>Ideathon</vt:lpstr>
      <vt:lpstr>PowerPoint Presentation</vt:lpstr>
      <vt:lpstr>Hvorfor ideathon?</vt:lpstr>
      <vt:lpstr>Overordnet strategi for departementsfellesskapet  2021–2025 </vt:lpstr>
      <vt:lpstr>Hvorfor ideathon?</vt:lpstr>
      <vt:lpstr>Hvorfor ideathon?</vt:lpstr>
      <vt:lpstr>Hvorfor ideathon?</vt:lpstr>
      <vt:lpstr>Hvorfor ideathon?</vt:lpstr>
      <vt:lpstr>Styrker ved endring nedenfra</vt:lpstr>
      <vt:lpstr>PowerPoint Presentation</vt:lpstr>
      <vt:lpstr>Hvordan ta erfaringer fra ideathon videre inn i arbeidshverdagen?</vt:lpstr>
      <vt:lpstr>Hvordan ta erfaringer fra ideathon videre inn i arbeidshverdagen?</vt:lpstr>
      <vt:lpstr>Hvordan ta erfaringer fra ideathon videre inn i arbeidshverdagen?</vt:lpstr>
      <vt:lpstr>Hvordan ta erfaringer fra ideathon videre inn i arbeidshverdagen?</vt:lpstr>
      <vt:lpstr>Planen for i dag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Ideathon</dc:title>
  <dc:creator>Solveig Bjørkholt</dc:creator>
  <cp:lastModifiedBy>Solveig Bjørkholt</cp:lastModifiedBy>
  <cp:revision>1</cp:revision>
  <cp:lastPrinted>2023-03-12T10:53:06Z</cp:lastPrinted>
  <dcterms:created xsi:type="dcterms:W3CDTF">2023-03-11T12:24:26Z</dcterms:created>
  <dcterms:modified xsi:type="dcterms:W3CDTF">2024-11-12T21:56:59Z</dcterms:modified>
</cp:coreProperties>
</file>